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08F7-98D0-4AEA-A9AE-94ABE00E1FBB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E04F-B15D-4AC5-A41F-4B8F8AE18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08F7-98D0-4AEA-A9AE-94ABE00E1FBB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E04F-B15D-4AC5-A41F-4B8F8AE18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08F7-98D0-4AEA-A9AE-94ABE00E1FBB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E04F-B15D-4AC5-A41F-4B8F8AE18142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08F7-98D0-4AEA-A9AE-94ABE00E1FBB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E04F-B15D-4AC5-A41F-4B8F8AE1814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08F7-98D0-4AEA-A9AE-94ABE00E1FBB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E04F-B15D-4AC5-A41F-4B8F8AE18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08F7-98D0-4AEA-A9AE-94ABE00E1FBB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E04F-B15D-4AC5-A41F-4B8F8AE1814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08F7-98D0-4AEA-A9AE-94ABE00E1FBB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E04F-B15D-4AC5-A41F-4B8F8AE18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08F7-98D0-4AEA-A9AE-94ABE00E1FBB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E04F-B15D-4AC5-A41F-4B8F8AE18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08F7-98D0-4AEA-A9AE-94ABE00E1FBB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E04F-B15D-4AC5-A41F-4B8F8AE18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08F7-98D0-4AEA-A9AE-94ABE00E1FBB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E04F-B15D-4AC5-A41F-4B8F8AE1814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08F7-98D0-4AEA-A9AE-94ABE00E1FBB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E04F-B15D-4AC5-A41F-4B8F8AE1814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CBC08F7-98D0-4AEA-A9AE-94ABE00E1FBB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6E1E04F-B15D-4AC5-A41F-4B8F8AE1814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Academic </a:t>
            </a:r>
            <a:r>
              <a:rPr lang="en-US" dirty="0" err="1" smtClean="0"/>
              <a:t>vs</a:t>
            </a:r>
            <a:r>
              <a:rPr lang="en-US" dirty="0" smtClean="0"/>
              <a:t> Industry </a:t>
            </a:r>
            <a:r>
              <a:rPr lang="en-US" dirty="0" smtClean="0"/>
              <a:t>Positions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Should I </a:t>
            </a:r>
            <a:r>
              <a:rPr lang="en-US" dirty="0" smtClean="0"/>
              <a:t>Choose? </a:t>
            </a:r>
          </a:p>
          <a:p>
            <a:r>
              <a:rPr lang="en-US" dirty="0"/>
              <a:t>(</a:t>
            </a:r>
            <a:r>
              <a:rPr lang="en-US" dirty="0" smtClean="0"/>
              <a:t>If </a:t>
            </a:r>
            <a:r>
              <a:rPr lang="en-US" dirty="0" smtClean="0"/>
              <a:t>I Have a </a:t>
            </a:r>
            <a:r>
              <a:rPr lang="en-US" dirty="0" smtClean="0"/>
              <a:t>Choice)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6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8077200" cy="4343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700" dirty="0" smtClean="0"/>
              <a:t>Note 1: </a:t>
            </a:r>
            <a:r>
              <a:rPr lang="en-US" sz="1700" dirty="0"/>
              <a:t>A</a:t>
            </a:r>
            <a:r>
              <a:rPr lang="en-US" sz="1700" dirty="0" smtClean="0"/>
              <a:t>n </a:t>
            </a:r>
            <a:r>
              <a:rPr lang="en-US" sz="1700" dirty="0" smtClean="0"/>
              <a:t>‘Academic Job’ </a:t>
            </a:r>
            <a:r>
              <a:rPr lang="en-US" sz="1700" dirty="0" smtClean="0"/>
              <a:t>is </a:t>
            </a:r>
            <a:r>
              <a:rPr lang="en-US" sz="1700" dirty="0" smtClean="0"/>
              <a:t>a full-time, tenure-track position, not a contract position</a:t>
            </a:r>
          </a:p>
          <a:p>
            <a:pPr marL="0" indent="0">
              <a:buNone/>
            </a:pPr>
            <a:r>
              <a:rPr lang="en-US" sz="1700" dirty="0" smtClean="0"/>
              <a:t>Note 2: This is not nearly exhaustive, and many </a:t>
            </a:r>
            <a:r>
              <a:rPr lang="en-US" sz="1700" dirty="0" smtClean="0"/>
              <a:t>of these </a:t>
            </a:r>
            <a:r>
              <a:rPr lang="en-US" sz="1700" dirty="0" smtClean="0"/>
              <a:t>points </a:t>
            </a:r>
            <a:r>
              <a:rPr lang="en-US" sz="1700" dirty="0" smtClean="0"/>
              <a:t>can be debated</a:t>
            </a:r>
          </a:p>
          <a:p>
            <a:endParaRPr lang="en-US" dirty="0" smtClean="0"/>
          </a:p>
          <a:p>
            <a:r>
              <a:rPr lang="en-US" dirty="0" smtClean="0"/>
              <a:t>Industry</a:t>
            </a:r>
            <a:r>
              <a:rPr lang="en-US" dirty="0" smtClean="0"/>
              <a:t> </a:t>
            </a:r>
            <a:r>
              <a:rPr lang="en-US" dirty="0" smtClean="0"/>
              <a:t>jobs generally pay more</a:t>
            </a:r>
          </a:p>
          <a:p>
            <a:r>
              <a:rPr lang="en-US" dirty="0" smtClean="0"/>
              <a:t>Academic positions often offer more flexible work hours (although non-academic ‘work at home’ positions are becoming more popular)</a:t>
            </a:r>
          </a:p>
          <a:p>
            <a:r>
              <a:rPr lang="en-US" dirty="0" smtClean="0"/>
              <a:t>Academic jobs do not end at 5:00 … you almost always take your job home with </a:t>
            </a:r>
            <a:r>
              <a:rPr lang="en-US" dirty="0" smtClean="0"/>
              <a:t>you (</a:t>
            </a:r>
            <a:r>
              <a:rPr lang="en-US" dirty="0" smtClean="0"/>
              <a:t>Average academic works ~60 </a:t>
            </a:r>
            <a:r>
              <a:rPr lang="en-US" dirty="0" err="1" smtClean="0"/>
              <a:t>hrs</a:t>
            </a:r>
            <a:r>
              <a:rPr lang="en-US" dirty="0" smtClean="0"/>
              <a:t>/</a:t>
            </a:r>
            <a:r>
              <a:rPr lang="en-US" dirty="0" err="1" smtClean="0"/>
              <a:t>wk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Academic jobs provide more flexibility in terms of selecting projects</a:t>
            </a:r>
          </a:p>
          <a:p>
            <a:r>
              <a:rPr lang="en-US" dirty="0" smtClean="0"/>
              <a:t>Industry</a:t>
            </a:r>
            <a:r>
              <a:rPr lang="en-US" dirty="0" smtClean="0"/>
              <a:t> </a:t>
            </a:r>
            <a:r>
              <a:rPr lang="en-US" dirty="0" smtClean="0"/>
              <a:t>jobs are often available those without a PhD</a:t>
            </a:r>
          </a:p>
          <a:p>
            <a:r>
              <a:rPr lang="en-US" dirty="0" smtClean="0"/>
              <a:t>Academic jobs usually offer less control from superiors</a:t>
            </a:r>
          </a:p>
          <a:p>
            <a:r>
              <a:rPr lang="en-US" dirty="0" smtClean="0"/>
              <a:t>Academic jobs usually offer better job security (if you obtain tenure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Industry job projects have more immediate impact (related to selling a product/service)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Academic vs. </a:t>
            </a:r>
            <a:r>
              <a:rPr lang="en-US" dirty="0" smtClean="0"/>
              <a:t>Industry </a:t>
            </a:r>
            <a:r>
              <a:rPr lang="en-US" dirty="0" smtClean="0"/>
              <a:t>Jobs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7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salaries</a:t>
            </a:r>
            <a:endParaRPr lang="en-US" dirty="0"/>
          </a:p>
        </p:txBody>
      </p:sp>
      <p:pic>
        <p:nvPicPr>
          <p:cNvPr id="1026" name="Picture 2" descr="Macintosh HD:Users:mariazagorulya:Desktop:JYI:Industry vs academia:Screen Shot 2015-11-04 at 1.13.58 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1657891"/>
            <a:ext cx="8763000" cy="497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88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</TotalTime>
  <Words>165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Waveform</vt:lpstr>
      <vt:lpstr>Academic vs Industry Positions</vt:lpstr>
      <vt:lpstr>Academic vs. Industry Jobs</vt:lpstr>
      <vt:lpstr>Average salaries</vt:lpstr>
    </vt:vector>
  </TitlesOfParts>
  <Company>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vs Non-Academic Positions</dc:title>
  <dc:creator>Robert Cribbie</dc:creator>
  <cp:lastModifiedBy>Robert Cribbie</cp:lastModifiedBy>
  <cp:revision>5</cp:revision>
  <dcterms:created xsi:type="dcterms:W3CDTF">2017-03-05T21:13:27Z</dcterms:created>
  <dcterms:modified xsi:type="dcterms:W3CDTF">2017-03-06T03:03:19Z</dcterms:modified>
</cp:coreProperties>
</file>