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0" r:id="rId2"/>
    <p:sldId id="271" r:id="rId3"/>
    <p:sldId id="256" r:id="rId4"/>
    <p:sldId id="257" r:id="rId5"/>
    <p:sldId id="263" r:id="rId6"/>
    <p:sldId id="264" r:id="rId7"/>
    <p:sldId id="262" r:id="rId8"/>
    <p:sldId id="260" r:id="rId9"/>
    <p:sldId id="261" r:id="rId10"/>
    <p:sldId id="259" r:id="rId11"/>
    <p:sldId id="265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A551-BE20-45A8-98B6-87EB10182DF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9A3C-5AF7-4AC4-9139-12511CAF6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A551-BE20-45A8-98B6-87EB10182DF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9A3C-5AF7-4AC4-9139-12511CAF6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A551-BE20-45A8-98B6-87EB10182DF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9A3C-5AF7-4AC4-9139-12511CAF619E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A551-BE20-45A8-98B6-87EB10182DF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9A3C-5AF7-4AC4-9139-12511CAF619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A551-BE20-45A8-98B6-87EB10182DF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9A3C-5AF7-4AC4-9139-12511CAF6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A551-BE20-45A8-98B6-87EB10182DF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9A3C-5AF7-4AC4-9139-12511CAF61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A551-BE20-45A8-98B6-87EB10182DF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9A3C-5AF7-4AC4-9139-12511CAF6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A551-BE20-45A8-98B6-87EB10182DF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9A3C-5AF7-4AC4-9139-12511CAF6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A551-BE20-45A8-98B6-87EB10182DF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9A3C-5AF7-4AC4-9139-12511CAF6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A551-BE20-45A8-98B6-87EB10182DF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9A3C-5AF7-4AC4-9139-12511CAF619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A551-BE20-45A8-98B6-87EB10182DF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9A3C-5AF7-4AC4-9139-12511CAF619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B76A551-BE20-45A8-98B6-87EB10182DF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F549A3C-5AF7-4AC4-9139-12511CAF619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Professional Development Session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Working Outside of Academia During or After Graduate Studies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810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71800"/>
            <a:ext cx="7408333" cy="3450696"/>
          </a:xfrm>
        </p:spPr>
        <p:txBody>
          <a:bodyPr>
            <a:normAutofit/>
          </a:bodyPr>
          <a:lstStyle/>
          <a:p>
            <a:r>
              <a:rPr lang="en-US" dirty="0" smtClean="0"/>
              <a:t>“Honestly</a:t>
            </a:r>
            <a:r>
              <a:rPr lang="en-US" dirty="0"/>
              <a:t>, I think working makes you better at time management, and makes you get things done faster. I work more than any of my colleagues &amp; I finish all my projects earlier than them because I know how precious time </a:t>
            </a:r>
            <a:r>
              <a:rPr lang="en-US" dirty="0" smtClean="0"/>
              <a:t>is.</a:t>
            </a:r>
            <a:r>
              <a:rPr lang="en-US" dirty="0"/>
              <a:t>  In short, it's doable. Weekend and school-friendly jobs are key. Good luck</a:t>
            </a:r>
            <a:r>
              <a:rPr lang="en-US" dirty="0" smtClean="0"/>
              <a:t>!”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thoughts from students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77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3200399"/>
            <a:ext cx="7408333" cy="2925763"/>
          </a:xfrm>
        </p:spPr>
        <p:txBody>
          <a:bodyPr/>
          <a:lstStyle/>
          <a:p>
            <a:r>
              <a:rPr lang="en-US" dirty="0" smtClean="0"/>
              <a:t>Some degrees, like an MA in Quantitative Methods for Psychology, provide you with skills that are highly desired by employers</a:t>
            </a:r>
          </a:p>
          <a:p>
            <a:r>
              <a:rPr lang="en-US" dirty="0" smtClean="0"/>
              <a:t>These jobs can be both interesting and lucrative … but are they worth bailing on your doctorate?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2: Skipping a PhD to Take a Job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82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743200"/>
            <a:ext cx="7408333" cy="3657599"/>
          </a:xfrm>
        </p:spPr>
        <p:txBody>
          <a:bodyPr>
            <a:normAutofit/>
          </a:bodyPr>
          <a:lstStyle/>
          <a:p>
            <a:r>
              <a:rPr lang="en-US" dirty="0" smtClean="0"/>
              <a:t>Reasons to Bail on the PhD</a:t>
            </a:r>
          </a:p>
          <a:p>
            <a:pPr lvl="1"/>
            <a:r>
              <a:rPr lang="en-US" dirty="0" smtClean="0"/>
              <a:t>Don’t have to spend your 20s in poverty</a:t>
            </a:r>
          </a:p>
          <a:p>
            <a:pPr lvl="2"/>
            <a:r>
              <a:rPr lang="en-US" dirty="0" smtClean="0"/>
              <a:t>Although with scholarships, grant money, etc. that might not always be the case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research you conduct during your PhD may not benefit you in the future if you are not looking for an academic position</a:t>
            </a:r>
          </a:p>
          <a:p>
            <a:pPr lvl="1"/>
            <a:r>
              <a:rPr lang="en-US" dirty="0" smtClean="0"/>
              <a:t>Your MA provides you with the skills required for your desired position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2: Skipping a PhD to Take a Job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27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3124200"/>
            <a:ext cx="7408333" cy="3352799"/>
          </a:xfrm>
        </p:spPr>
        <p:txBody>
          <a:bodyPr/>
          <a:lstStyle/>
          <a:p>
            <a:r>
              <a:rPr lang="en-US" dirty="0" smtClean="0"/>
              <a:t>Reasons to NOT Bail on the PhD</a:t>
            </a:r>
          </a:p>
          <a:p>
            <a:pPr lvl="1"/>
            <a:r>
              <a:rPr lang="en-US" dirty="0" smtClean="0"/>
              <a:t>Might be a requirement for a position in the future (that you haven’t thought about now but might really want down the road)</a:t>
            </a:r>
          </a:p>
          <a:p>
            <a:pPr lvl="1"/>
            <a:r>
              <a:rPr lang="en-US" dirty="0" smtClean="0"/>
              <a:t>Provides more advanced training, especially in research</a:t>
            </a:r>
          </a:p>
          <a:p>
            <a:pPr lvl="1"/>
            <a:r>
              <a:rPr lang="en-US" dirty="0" smtClean="0"/>
              <a:t>Most important: You have a burning desire for research and investigation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2: Skipping a PhD to Take a Job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06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953933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Work </a:t>
            </a:r>
            <a:r>
              <a:rPr lang="en-US" dirty="0"/>
              <a:t>outside of academia during graduate </a:t>
            </a:r>
            <a:r>
              <a:rPr lang="en-US" dirty="0" smtClean="0"/>
              <a:t>school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Should </a:t>
            </a:r>
            <a:r>
              <a:rPr lang="en-US" dirty="0"/>
              <a:t>I skip finishing my PhD to take a job now with my MA</a:t>
            </a:r>
            <a:r>
              <a:rPr lang="en-US" dirty="0" smtClean="0"/>
              <a:t>?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Post </a:t>
            </a:r>
            <a:r>
              <a:rPr lang="en-US" dirty="0" err="1" smtClean="0"/>
              <a:t>doc'ing</a:t>
            </a:r>
            <a:endParaRPr lang="en-US" dirty="0" smtClean="0"/>
          </a:p>
          <a:p>
            <a:pPr marL="759143" lvl="1" indent="-457200">
              <a:buFont typeface="+mj-lt"/>
              <a:buAutoNum type="arabicPeriod"/>
            </a:pPr>
            <a:r>
              <a:rPr lang="en-US" dirty="0" smtClean="0"/>
              <a:t>Dave Flora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dirty="0" smtClean="0"/>
              <a:t>Letter from Constance Mara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Academic </a:t>
            </a:r>
            <a:r>
              <a:rPr lang="en-US" dirty="0"/>
              <a:t>Jobs </a:t>
            </a:r>
            <a:r>
              <a:rPr lang="en-US" dirty="0" smtClean="0"/>
              <a:t>vs. </a:t>
            </a:r>
            <a:r>
              <a:rPr lang="en-US" dirty="0"/>
              <a:t>Industry </a:t>
            </a:r>
            <a:r>
              <a:rPr lang="en-US" dirty="0" smtClean="0"/>
              <a:t>Jobs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Examples </a:t>
            </a:r>
            <a:r>
              <a:rPr lang="en-US" dirty="0"/>
              <a:t>of jobs outside of </a:t>
            </a:r>
            <a:r>
              <a:rPr lang="en-US" dirty="0" smtClean="0"/>
              <a:t>Academia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dirty="0" smtClean="0"/>
              <a:t>Monique Herbert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dirty="0" smtClean="0"/>
              <a:t>Victoria Ng</a:t>
            </a:r>
            <a:endParaRPr lang="en-US" dirty="0"/>
          </a:p>
          <a:p>
            <a:pPr marL="759143" lvl="1" indent="-457200">
              <a:buFont typeface="+mj-lt"/>
              <a:buAutoNum type="arabicPeriod"/>
            </a:pPr>
            <a:r>
              <a:rPr lang="en-US" dirty="0" smtClean="0"/>
              <a:t>Letter from Constance Mara </a:t>
            </a:r>
            <a:endParaRPr lang="en-US" dirty="0"/>
          </a:p>
          <a:p>
            <a:pPr marL="759143" lvl="1" indent="-457200">
              <a:buFont typeface="+mj-lt"/>
              <a:buAutoNum type="arabicPeriod"/>
            </a:pPr>
            <a:r>
              <a:rPr lang="en-US" dirty="0" smtClean="0"/>
              <a:t>Video from </a:t>
            </a:r>
            <a:r>
              <a:rPr lang="en-US" dirty="0" err="1" smtClean="0"/>
              <a:t>Manolo</a:t>
            </a:r>
            <a:r>
              <a:rPr lang="en-US" dirty="0" smtClean="0"/>
              <a:t> Romero Escobar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89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Jobs Outside of Academia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Double-Edged Sword</a:t>
            </a:r>
          </a:p>
        </p:txBody>
      </p:sp>
    </p:spTree>
    <p:extLst>
      <p:ext uri="{BB962C8B-B14F-4D97-AF65-F5344CB8AC3E}">
        <p14:creationId xmlns:p14="http://schemas.microsoft.com/office/powerpoint/2010/main" val="152396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large number of students need to, or choose to, work while they complete their graduate studies</a:t>
            </a:r>
          </a:p>
          <a:p>
            <a:pPr lvl="1"/>
            <a:r>
              <a:rPr lang="en-US" dirty="0" smtClean="0"/>
              <a:t>The ‘need’ is obviously to be able to pay rent, eat, etc.</a:t>
            </a:r>
          </a:p>
          <a:p>
            <a:pPr lvl="1"/>
            <a:r>
              <a:rPr lang="en-US" dirty="0" smtClean="0"/>
              <a:t>The ‘choosing to work’ option is more complicated</a:t>
            </a:r>
          </a:p>
          <a:p>
            <a:pPr lvl="2"/>
            <a:r>
              <a:rPr lang="en-US" dirty="0" smtClean="0"/>
              <a:t>A student might choose to work to have extra money for trips, a sports car, or a designer purse</a:t>
            </a:r>
          </a:p>
          <a:p>
            <a:pPr lvl="3"/>
            <a:r>
              <a:rPr lang="en-US" dirty="0" smtClean="0"/>
              <a:t>Generally not good reasons to take time away from research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ome students see working in a job related to their discipline as valuable for building up a strong CV … this depends 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1: Working While </a:t>
            </a:r>
            <a:br>
              <a:rPr lang="en-US" dirty="0" smtClean="0"/>
            </a:br>
            <a:r>
              <a:rPr lang="en-US" dirty="0" smtClean="0"/>
              <a:t>Completing an MA/PhD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27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801533"/>
          </a:xfrm>
        </p:spPr>
        <p:txBody>
          <a:bodyPr>
            <a:normAutofit/>
          </a:bodyPr>
          <a:lstStyle/>
          <a:p>
            <a:r>
              <a:rPr lang="en-US" dirty="0" smtClean="0"/>
              <a:t>Probably the most important factor in deciding whether it is a good idea to work in a job related to your field during graduate school is what type of job you are looking for after you complete your degree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1: Working While </a:t>
            </a:r>
            <a:br>
              <a:rPr lang="en-US" dirty="0" smtClean="0"/>
            </a:br>
            <a:r>
              <a:rPr lang="en-US" dirty="0" smtClean="0"/>
              <a:t>Completing an MA/PhD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066800" y="4495800"/>
            <a:ext cx="2286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Desire an </a:t>
            </a:r>
          </a:p>
          <a:p>
            <a:pPr algn="ctr"/>
            <a:r>
              <a:rPr lang="en-US" dirty="0" smtClean="0"/>
              <a:t>Academic Job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066800" y="5486400"/>
            <a:ext cx="2286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Desire a Job Outside of Academia 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495800" y="4419600"/>
            <a:ext cx="4114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Probably Not a Good Idea </a:t>
            </a:r>
          </a:p>
          <a:p>
            <a:pPr algn="ctr"/>
            <a:r>
              <a:rPr lang="en-US" dirty="0" smtClean="0"/>
              <a:t>- Research/Publications Trump All Else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5410200"/>
            <a:ext cx="4114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Might be a Good Idea </a:t>
            </a:r>
          </a:p>
          <a:p>
            <a:pPr algn="ctr"/>
            <a:r>
              <a:rPr lang="en-US" dirty="0" smtClean="0"/>
              <a:t>- Experience/Connections Important</a:t>
            </a:r>
            <a:endParaRPr lang="en-US" dirty="0"/>
          </a:p>
        </p:txBody>
      </p:sp>
      <p:cxnSp>
        <p:nvCxnSpPr>
          <p:cNvPr id="9" name="Straight Arrow Connector 8"/>
          <p:cNvCxnSpPr>
            <a:stCxn id="4" idx="3"/>
            <a:endCxn id="6" idx="2"/>
          </p:cNvCxnSpPr>
          <p:nvPr/>
        </p:nvCxnSpPr>
        <p:spPr>
          <a:xfrm>
            <a:off x="3352800" y="4876800"/>
            <a:ext cx="1143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7" idx="2"/>
          </p:cNvCxnSpPr>
          <p:nvPr/>
        </p:nvCxnSpPr>
        <p:spPr>
          <a:xfrm>
            <a:off x="3352800" y="5867400"/>
            <a:ext cx="1143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99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3200400"/>
            <a:ext cx="7408333" cy="3352800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“If students have opportunities to take on contract work … they get real world hands on experience, that will go a long way to getting into non-academic jobs.  Also, building a network of non-academic contacts (i.e., those who work in research but do not hold academic appointments) is very important”</a:t>
            </a:r>
          </a:p>
          <a:p>
            <a:pPr marL="301943" lvl="1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301943" lvl="1" indent="0">
              <a:buNone/>
            </a:pPr>
            <a:r>
              <a:rPr lang="en-US" dirty="0"/>
              <a:t>	</a:t>
            </a:r>
            <a:r>
              <a:rPr lang="en-US" dirty="0" smtClean="0"/>
              <a:t>Cathy </a:t>
            </a:r>
            <a:r>
              <a:rPr lang="en-US" dirty="0" err="1"/>
              <a:t>LaBrish</a:t>
            </a:r>
            <a:r>
              <a:rPr lang="en-US" dirty="0"/>
              <a:t>, QM Doctoral Student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1: Working While </a:t>
            </a:r>
            <a:br>
              <a:rPr lang="en-US" dirty="0" smtClean="0"/>
            </a:br>
            <a:r>
              <a:rPr lang="en-US" dirty="0" smtClean="0"/>
              <a:t>Completing an MA/PhD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03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3276599"/>
            <a:ext cx="7408333" cy="2849563"/>
          </a:xfrm>
        </p:spPr>
        <p:txBody>
          <a:bodyPr/>
          <a:lstStyle/>
          <a:p>
            <a:r>
              <a:rPr lang="en-US" dirty="0" smtClean="0"/>
              <a:t>However, in some cases working can interfere with completing the requirements of your degree, or even worse, balancing both work and grad school means that you are not very competent at either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Part 1: Working While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Completing </a:t>
            </a:r>
            <a:r>
              <a:rPr lang="en-US" dirty="0"/>
              <a:t>an MA/PhD</a:t>
            </a:r>
          </a:p>
        </p:txBody>
      </p:sp>
    </p:spTree>
    <p:extLst>
      <p:ext uri="{BB962C8B-B14F-4D97-AF65-F5344CB8AC3E}">
        <p14:creationId xmlns:p14="http://schemas.microsoft.com/office/powerpoint/2010/main" val="238444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 student responding to another student’s question about whether it would be a good idea to work during graduate school:</a:t>
            </a:r>
          </a:p>
          <a:p>
            <a:pPr lvl="1"/>
            <a:r>
              <a:rPr lang="en-US" dirty="0" smtClean="0"/>
              <a:t>“Neither </a:t>
            </a:r>
            <a:r>
              <a:rPr lang="en-US" dirty="0"/>
              <a:t>your work nor your school will ever come to a halt while you navigate the demands they each place on you. In all likelihood, you will struggle to keep up with the requirements of </a:t>
            </a:r>
            <a:r>
              <a:rPr lang="en-US" dirty="0" smtClean="0"/>
              <a:t>both … </a:t>
            </a:r>
            <a:r>
              <a:rPr lang="en-US" dirty="0"/>
              <a:t>This tug of war can take many forms, from schedule conflicts during crunch times to an accumulation of tasks that become difficult to balance</a:t>
            </a:r>
            <a:r>
              <a:rPr lang="en-US" dirty="0" smtClean="0"/>
              <a:t>.”</a:t>
            </a:r>
          </a:p>
          <a:p>
            <a:pPr marL="301943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thoughts from students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62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71800"/>
            <a:ext cx="7408333" cy="3450696"/>
          </a:xfrm>
        </p:spPr>
        <p:txBody>
          <a:bodyPr>
            <a:normAutofit/>
          </a:bodyPr>
          <a:lstStyle/>
          <a:p>
            <a:r>
              <a:rPr lang="en-US" dirty="0" smtClean="0"/>
              <a:t>“I </a:t>
            </a:r>
            <a:r>
              <a:rPr lang="en-US" dirty="0"/>
              <a:t>worked as a graduate assistant on campus 20 hours a week and cleaned apartments about 10 hours a week, it was completely doable! I had some late nights with studying and juggling everything but it never felt unbearable. I also never felt like a hermit, I maintained a healthy social life throughout grad school as well!! Its all about </a:t>
            </a:r>
            <a:r>
              <a:rPr lang="en-US" dirty="0" smtClean="0"/>
              <a:t>balance”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thoughts from students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61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1679</TotalTime>
  <Words>731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Waveform</vt:lpstr>
      <vt:lpstr>Professional Development Session</vt:lpstr>
      <vt:lpstr>Outline</vt:lpstr>
      <vt:lpstr>Jobs Outside of Academia</vt:lpstr>
      <vt:lpstr>Part 1: Working While  Completing an MA/PhD</vt:lpstr>
      <vt:lpstr>Part 1: Working While  Completing an MA/PhD</vt:lpstr>
      <vt:lpstr>Part 1: Working While  Completing an MA/PhD</vt:lpstr>
      <vt:lpstr>Part 1: Working While  Completing an MA/PhD</vt:lpstr>
      <vt:lpstr>Some thoughts from students …</vt:lpstr>
      <vt:lpstr>Some thoughts from students …</vt:lpstr>
      <vt:lpstr>Some thoughts from students …</vt:lpstr>
      <vt:lpstr>Part 2: Skipping a PhD to Take a Job</vt:lpstr>
      <vt:lpstr>Part 2: Skipping a PhD to Take a Job</vt:lpstr>
      <vt:lpstr>Part 2: Skipping a PhD to Take a Job</vt:lpstr>
    </vt:vector>
  </TitlesOfParts>
  <Company>York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Jobs Outside of Academia</dc:title>
  <dc:creator>Robert Cribbie</dc:creator>
  <cp:lastModifiedBy>Robert A Cribbie</cp:lastModifiedBy>
  <cp:revision>19</cp:revision>
  <dcterms:created xsi:type="dcterms:W3CDTF">2017-03-04T17:56:24Z</dcterms:created>
  <dcterms:modified xsi:type="dcterms:W3CDTF">2017-03-06T15:54:09Z</dcterms:modified>
</cp:coreProperties>
</file>