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66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30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433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2952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6855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011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1272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42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14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71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5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29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35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43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84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49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A4AD1-5819-4EC2-91BC-FD67BC14E47C}" type="datetimeFigureOut">
              <a:rPr lang="en-CA" smtClean="0"/>
              <a:t>2017-03-06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1F355A-6F5B-4B76-A002-98BE1FA2BF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55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304" y="3766252"/>
            <a:ext cx="9912626" cy="1646302"/>
          </a:xfrm>
        </p:spPr>
        <p:txBody>
          <a:bodyPr/>
          <a:lstStyle/>
          <a:p>
            <a:r>
              <a:rPr lang="en-CA" sz="4800" dirty="0"/>
              <a:t>Application of a Quantitative Methods degree within Industry</a:t>
            </a:r>
            <a:endParaRPr lang="en-CA" sz="48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6154676"/>
            <a:ext cx="7766936" cy="1096899"/>
          </a:xfrm>
        </p:spPr>
        <p:txBody>
          <a:bodyPr/>
          <a:lstStyle/>
          <a:p>
            <a:r>
              <a:rPr lang="en-CA" dirty="0"/>
              <a:t>Victoria Ng</a:t>
            </a:r>
          </a:p>
        </p:txBody>
      </p:sp>
      <p:sp>
        <p:nvSpPr>
          <p:cNvPr id="4" name="AutoShape 2" descr="Image result for off the academic path"/>
          <p:cNvSpPr>
            <a:spLocks noChangeAspect="1" noChangeArrowheads="1"/>
          </p:cNvSpPr>
          <p:nvPr/>
        </p:nvSpPr>
        <p:spPr bwMode="auto">
          <a:xfrm>
            <a:off x="4224338" y="1557338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257" y="0"/>
            <a:ext cx="3287486" cy="32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34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Hope that helps!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Overall, transition and work has been successful. </a:t>
            </a:r>
          </a:p>
          <a:p>
            <a:pPr lvl="1"/>
            <a:r>
              <a:rPr lang="en-CA" dirty="0"/>
              <a:t>Different path </a:t>
            </a:r>
            <a:r>
              <a:rPr lang="en-CA" dirty="0">
                <a:sym typeface="Wingdings" panose="05000000000000000000" pitchFamily="2" charset="2"/>
              </a:rPr>
              <a:t> different opportunities  different strategies</a:t>
            </a:r>
          </a:p>
          <a:p>
            <a:pPr marL="0" indent="0">
              <a:buNone/>
            </a:pPr>
            <a:r>
              <a:rPr lang="en-CA" dirty="0"/>
              <a:t> </a:t>
            </a:r>
          </a:p>
          <a:p>
            <a:r>
              <a:rPr lang="en-CA" dirty="0"/>
              <a:t>Any questions, please feel free to get in touch!</a:t>
            </a:r>
          </a:p>
          <a:p>
            <a:pPr lvl="1"/>
            <a:r>
              <a:rPr lang="en-CA" dirty="0"/>
              <a:t>Victoria Ng: ng.Victoria.ky@gmail.com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077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Education</a:t>
            </a:r>
          </a:p>
          <a:p>
            <a:endParaRPr lang="en-CA" dirty="0"/>
          </a:p>
          <a:p>
            <a:r>
              <a:rPr lang="en-CA" dirty="0"/>
              <a:t>Current Position</a:t>
            </a:r>
          </a:p>
          <a:p>
            <a:pPr lvl="1"/>
            <a:r>
              <a:rPr lang="en-CA" dirty="0"/>
              <a:t>Applied psychometrician working in the private sector</a:t>
            </a:r>
          </a:p>
          <a:p>
            <a:pPr lvl="1"/>
            <a:r>
              <a:rPr lang="en-CA" dirty="0"/>
              <a:t>Data Collections &amp; Psychometrics department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3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What value has graduate studies provided?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Master’s program in Quantitative Methods has been invaluable for gaining a unique experience and skill set:</a:t>
            </a:r>
          </a:p>
          <a:p>
            <a:pPr lvl="1"/>
            <a:r>
              <a:rPr lang="en-CA" dirty="0"/>
              <a:t>Learning from available education opportunities</a:t>
            </a:r>
          </a:p>
          <a:p>
            <a:pPr lvl="2"/>
            <a:r>
              <a:rPr lang="en-CA" dirty="0"/>
              <a:t>Coursework, independent learning, applied </a:t>
            </a:r>
            <a:r>
              <a:rPr lang="en-CA" dirty="0" err="1"/>
              <a:t>practica</a:t>
            </a:r>
            <a:r>
              <a:rPr lang="en-CA" dirty="0"/>
              <a:t>, research</a:t>
            </a:r>
          </a:p>
          <a:p>
            <a:pPr lvl="1"/>
            <a:r>
              <a:rPr lang="en-CA" dirty="0"/>
              <a:t>Learning from people</a:t>
            </a:r>
          </a:p>
          <a:p>
            <a:pPr lvl="2"/>
            <a:r>
              <a:rPr lang="en-CA" dirty="0"/>
              <a:t>Quant forums + SCS consulting + SCS seminars: Learning from students and faculty about the ideals, nuances, and challenges about scientific inquiry and their associated methods helped provide a variety of perspectives on methods </a:t>
            </a:r>
            <a:r>
              <a:rPr lang="en-CA" dirty="0">
                <a:sym typeface="Wingdings" panose="05000000000000000000" pitchFamily="2" charset="2"/>
              </a:rPr>
              <a:t> informs what I do and how I think elsewhere</a:t>
            </a:r>
            <a:r>
              <a:rPr lang="en-CA" dirty="0"/>
              <a:t> </a:t>
            </a:r>
          </a:p>
          <a:p>
            <a:pPr lvl="2"/>
            <a:r>
              <a:rPr lang="en-CA" dirty="0"/>
              <a:t>Receiving frequent feedback through research supervision has helped thinking and writing processes, which I believe has played a critical role in how my communication style has changed. </a:t>
            </a:r>
          </a:p>
          <a:p>
            <a:pPr lvl="1"/>
            <a:r>
              <a:rPr lang="en-CA" dirty="0"/>
              <a:t>Learning to be critical of research, whether it be done in non-academic or academic settings</a:t>
            </a:r>
          </a:p>
        </p:txBody>
      </p:sp>
    </p:spTree>
    <p:extLst>
      <p:ext uri="{BB962C8B-B14F-4D97-AF65-F5344CB8AC3E}">
        <p14:creationId xmlns:p14="http://schemas.microsoft.com/office/powerpoint/2010/main" val="346063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value has graduate studies provided?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Generally, graduate studies can provide an avenue to gain skills and knowledge that are applicable for employment outside of academia.</a:t>
            </a:r>
          </a:p>
          <a:p>
            <a:pPr lvl="1"/>
            <a:r>
              <a:rPr lang="en-CA" dirty="0"/>
              <a:t>Key factors for a successful transition: Networking, learning to communicate for the </a:t>
            </a:r>
            <a:r>
              <a:rPr lang="en-CA" i="1" dirty="0"/>
              <a:t>audience</a:t>
            </a:r>
            <a:r>
              <a:rPr lang="en-CA" dirty="0"/>
              <a:t>, and translating academic skills as transferable skills.</a:t>
            </a:r>
          </a:p>
          <a:p>
            <a:pPr lvl="2"/>
            <a:endParaRPr lang="en-CA" dirty="0"/>
          </a:p>
          <a:p>
            <a:r>
              <a:rPr lang="en-CA" dirty="0"/>
              <a:t> For those with QM training, more skills are directly transferable</a:t>
            </a:r>
          </a:p>
          <a:p>
            <a:pPr lvl="1"/>
            <a:r>
              <a:rPr lang="en-CA" dirty="0"/>
              <a:t>Knowledge of research design, data management, data analysis, statistical theory (for assessing quality of results), programming</a:t>
            </a:r>
          </a:p>
          <a:p>
            <a:pPr lvl="1"/>
            <a:r>
              <a:rPr lang="en-CA" dirty="0"/>
              <a:t>Key factor for successful transition: Communicating for the </a:t>
            </a:r>
            <a:r>
              <a:rPr lang="en-CA" i="1" dirty="0"/>
              <a:t>audience; </a:t>
            </a:r>
            <a:r>
              <a:rPr lang="en-CA" dirty="0"/>
              <a:t>using consultative approach (e.g., what question does this person really want to answer?)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3398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did I go from academic studies to industry?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CA" dirty="0"/>
              <a:t>6-month contract position: </a:t>
            </a:r>
          </a:p>
          <a:p>
            <a:pPr lvl="1">
              <a:buFontTx/>
              <a:buChar char="-"/>
            </a:pPr>
            <a:r>
              <a:rPr lang="en-CA" dirty="0"/>
              <a:t>Helped give me a sense of what workforce might look for, as well as perspective about career trajectories</a:t>
            </a:r>
          </a:p>
          <a:p>
            <a:pPr lvl="1">
              <a:buFontTx/>
              <a:buChar char="-"/>
            </a:pPr>
            <a:endParaRPr lang="en-CA" dirty="0"/>
          </a:p>
          <a:p>
            <a:pPr>
              <a:buFontTx/>
              <a:buChar char="-"/>
            </a:pPr>
            <a:r>
              <a:rPr lang="en-CA" dirty="0"/>
              <a:t>Thought about potential career trajectories, what they entailed, and what my personal preferences were</a:t>
            </a:r>
          </a:p>
          <a:p>
            <a:pPr lvl="1">
              <a:buFontTx/>
              <a:buChar char="-"/>
            </a:pPr>
            <a:r>
              <a:rPr lang="en-CA" dirty="0"/>
              <a:t>What situation do you want to be in the next 5 years, and what is most likely?</a:t>
            </a:r>
          </a:p>
          <a:p>
            <a:pPr>
              <a:buFontTx/>
              <a:buChar char="-"/>
            </a:pPr>
            <a:endParaRPr lang="en-CA" dirty="0"/>
          </a:p>
          <a:p>
            <a:pPr>
              <a:buFontTx/>
              <a:buChar char="-"/>
            </a:pPr>
            <a:r>
              <a:rPr lang="en-CA" dirty="0"/>
              <a:t>My two-cents about making decisions about academic-industry transitions:</a:t>
            </a:r>
          </a:p>
          <a:p>
            <a:pPr lvl="1">
              <a:buFontTx/>
              <a:buChar char="-"/>
            </a:pPr>
            <a:r>
              <a:rPr lang="en-CA" dirty="0"/>
              <a:t>Asking a variety of people (within/outside academia) about their opinions is helpful when considering a transition…</a:t>
            </a:r>
          </a:p>
          <a:p>
            <a:pPr lvl="1">
              <a:buFontTx/>
              <a:buChar char="-"/>
            </a:pPr>
            <a:r>
              <a:rPr lang="en-CA" dirty="0"/>
              <a:t>…but it’s an entirely personal topic that needs to be explored, poked, and prodded on your own.  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8384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the job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Position: Applied Psychometrician</a:t>
            </a:r>
          </a:p>
          <a:p>
            <a:r>
              <a:rPr lang="en-CA" dirty="0"/>
              <a:t>Day-to-day depends on product development cycle / side-projects</a:t>
            </a:r>
          </a:p>
          <a:p>
            <a:pPr lvl="1"/>
            <a:r>
              <a:rPr lang="en-CA" dirty="0"/>
              <a:t>R&amp;D / psychometrics consulting for research design and analyses (e.g., recommendations + critiques)</a:t>
            </a:r>
          </a:p>
          <a:p>
            <a:pPr lvl="1"/>
            <a:r>
              <a:rPr lang="en-CA" dirty="0"/>
              <a:t>Data analysis: data management, fun psychometric stuff, scoring</a:t>
            </a:r>
          </a:p>
          <a:p>
            <a:pPr lvl="1"/>
            <a:r>
              <a:rPr lang="en-CA" dirty="0"/>
              <a:t>Programming for efficiency</a:t>
            </a:r>
          </a:p>
          <a:p>
            <a:pPr lvl="1"/>
            <a:r>
              <a:rPr lang="en-CA" dirty="0"/>
              <a:t>Cross-departmental collaboration (e.g., software development, innovation hub, R&amp;D)</a:t>
            </a:r>
          </a:p>
          <a:p>
            <a:pPr lvl="2"/>
            <a:r>
              <a:rPr lang="en-CA" dirty="0"/>
              <a:t>How should data management processes be designed to be effective for programmers, psychometricians, and QAs?  How should output be presented?</a:t>
            </a:r>
          </a:p>
          <a:p>
            <a:pPr lvl="2"/>
            <a:r>
              <a:rPr lang="en-CA" dirty="0"/>
              <a:t>What insights can be generated for substantive research using new technologies? </a:t>
            </a:r>
          </a:p>
          <a:p>
            <a:pPr lvl="1"/>
            <a:r>
              <a:rPr lang="en-CA" dirty="0"/>
              <a:t>Independent + group-based learning about methods, Conference training</a:t>
            </a:r>
          </a:p>
          <a:p>
            <a:pPr lvl="2"/>
            <a:r>
              <a:rPr lang="en-CA" dirty="0"/>
              <a:t>Consumption &amp; application of research findings (as opposed to creation of research)</a:t>
            </a:r>
          </a:p>
          <a:p>
            <a:pPr lvl="2"/>
            <a:r>
              <a:rPr lang="en-CA" dirty="0"/>
              <a:t>E.g., Next week, facilitating a methods forum on planned </a:t>
            </a:r>
            <a:r>
              <a:rPr lang="en-CA" dirty="0" err="1"/>
              <a:t>missingness</a:t>
            </a:r>
            <a:r>
              <a:rPr lang="en-CA" dirty="0"/>
              <a:t> designs</a:t>
            </a:r>
          </a:p>
        </p:txBody>
      </p:sp>
    </p:spTree>
    <p:extLst>
      <p:ext uri="{BB962C8B-B14F-4D97-AF65-F5344CB8AC3E}">
        <p14:creationId xmlns:p14="http://schemas.microsoft.com/office/powerpoint/2010/main" val="299756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the job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Biggest Challenge</a:t>
            </a:r>
          </a:p>
          <a:p>
            <a:pPr lvl="1"/>
            <a:r>
              <a:rPr lang="en-CA" dirty="0"/>
              <a:t>Striking a balance between ideal recommendations and business needs (e.g., process constraints, client management)</a:t>
            </a:r>
          </a:p>
          <a:p>
            <a:pPr marL="45720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2"/>
            <a:endParaRPr lang="en-CA" dirty="0"/>
          </a:p>
        </p:txBody>
      </p:sp>
      <p:sp>
        <p:nvSpPr>
          <p:cNvPr id="4" name="AutoShape 2" descr="Image result for less money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Image result for less money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858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my job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How does one strike that balance? </a:t>
            </a:r>
          </a:p>
          <a:p>
            <a:pPr lvl="1"/>
            <a:r>
              <a:rPr lang="en-CA" dirty="0"/>
              <a:t>Develop personal objectives, but get the job done</a:t>
            </a:r>
          </a:p>
          <a:p>
            <a:pPr lvl="2"/>
            <a:r>
              <a:rPr lang="en-CA" dirty="0"/>
              <a:t>Provide informed evaluations and recommendations using all that I’ve learned in graduate training (e.g., comprehensive analysis &amp; reproducible reports….never forgetting assumptions &amp; diagnostics!)</a:t>
            </a:r>
          </a:p>
          <a:p>
            <a:pPr lvl="3"/>
            <a:r>
              <a:rPr lang="en-CA" dirty="0"/>
              <a:t>And to do the extra work within time-frames, w/ other things on the go</a:t>
            </a:r>
          </a:p>
          <a:p>
            <a:pPr lvl="2"/>
            <a:r>
              <a:rPr lang="en-CA" dirty="0"/>
              <a:t>Ensure that Psychometrics and R&amp;D are aware of what can and cannot be inferred from available data and design, how that impacts product decisions and interpretations, and what we should/could do in the future.</a:t>
            </a:r>
          </a:p>
          <a:p>
            <a:pPr lvl="1"/>
            <a:r>
              <a:rPr lang="en-CA" dirty="0"/>
              <a:t>Providing informed arguments to team, and pushing back on issues with disagreement. </a:t>
            </a:r>
          </a:p>
          <a:p>
            <a:pPr lvl="2"/>
            <a:r>
              <a:rPr lang="en-CA" dirty="0"/>
              <a:t>Fortunately, peers/boss often have similar values and conclusions.</a:t>
            </a:r>
          </a:p>
          <a:p>
            <a:pPr lvl="2"/>
            <a:r>
              <a:rPr lang="en-CA" dirty="0"/>
              <a:t>Balancing “two voices”: So I speak pretty freely within the department, but I often have to rephrase outside our department (again, </a:t>
            </a:r>
            <a:r>
              <a:rPr lang="en-CA" i="1" dirty="0"/>
              <a:t>communicating for the audience</a:t>
            </a:r>
            <a:r>
              <a:rPr lang="en-CA" dirty="0"/>
              <a:t>).  </a:t>
            </a:r>
          </a:p>
          <a:p>
            <a:pPr lvl="1"/>
            <a:r>
              <a:rPr lang="en-CA" dirty="0"/>
              <a:t>Basically, take ownership, and be known for one’s values (because that trickles out).  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058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about you, if you’re interested in </a:t>
            </a:r>
            <a:r>
              <a:rPr lang="en-CA" i="1" dirty="0"/>
              <a:t>industry</a:t>
            </a:r>
            <a:r>
              <a:rPr lang="en-C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Within my company, other relevant areas of interest for </a:t>
            </a:r>
            <a:r>
              <a:rPr lang="en-CA" dirty="0" err="1"/>
              <a:t>psyc</a:t>
            </a:r>
            <a:r>
              <a:rPr lang="en-CA" dirty="0"/>
              <a:t> grads include:</a:t>
            </a:r>
          </a:p>
          <a:p>
            <a:pPr lvl="1"/>
            <a:r>
              <a:rPr lang="en-CA" dirty="0"/>
              <a:t>Research &amp; Development</a:t>
            </a:r>
          </a:p>
          <a:p>
            <a:pPr lvl="2"/>
            <a:r>
              <a:rPr lang="en-CA" dirty="0"/>
              <a:t>Research positions: more about literature review to conceptualize products, highly involved in the product development cycle, working with markets and clients. All have graduate degrees. </a:t>
            </a:r>
          </a:p>
          <a:p>
            <a:pPr lvl="2"/>
            <a:r>
              <a:rPr lang="en-CA" dirty="0"/>
              <a:t>Project positions: more about implementation and project management. Most have graduate degrees. </a:t>
            </a:r>
          </a:p>
          <a:p>
            <a:pPr lvl="1"/>
            <a:r>
              <a:rPr lang="en-CA" dirty="0"/>
              <a:t>Innovation Hub</a:t>
            </a:r>
          </a:p>
          <a:p>
            <a:pPr lvl="2"/>
            <a:r>
              <a:rPr lang="en-CA" dirty="0"/>
              <a:t>A mix of </a:t>
            </a:r>
            <a:r>
              <a:rPr lang="en-CA" dirty="0" err="1"/>
              <a:t>psyc</a:t>
            </a:r>
            <a:r>
              <a:rPr lang="en-CA" dirty="0"/>
              <a:t> grads and programmers (occasionally math and computer science)</a:t>
            </a:r>
          </a:p>
          <a:p>
            <a:pPr lvl="2"/>
            <a:r>
              <a:rPr lang="en-CA" dirty="0"/>
              <a:t>Programming skill set (+ some psych background) is highly marketable here. </a:t>
            </a:r>
          </a:p>
          <a:p>
            <a:r>
              <a:rPr lang="en-CA" dirty="0"/>
              <a:t>Other private-sector industries</a:t>
            </a:r>
          </a:p>
          <a:p>
            <a:pPr lvl="1"/>
            <a:r>
              <a:rPr lang="en-CA" dirty="0"/>
              <a:t>Know how to communicate to different audience, and learn how to listen for the bigger picture </a:t>
            </a:r>
          </a:p>
          <a:p>
            <a:pPr lvl="2"/>
            <a:r>
              <a:rPr lang="en-CA" dirty="0"/>
              <a:t>e.g., What’s the research question? What are test scores intended to be used for? What do you want the end user to know?</a:t>
            </a:r>
          </a:p>
          <a:p>
            <a:pPr lvl="1"/>
            <a:r>
              <a:rPr lang="en-CA" dirty="0"/>
              <a:t>Understand and communicate how results should translate into actionable, next-steps for external departments</a:t>
            </a:r>
          </a:p>
        </p:txBody>
      </p:sp>
    </p:spTree>
    <p:extLst>
      <p:ext uri="{BB962C8B-B14F-4D97-AF65-F5344CB8AC3E}">
        <p14:creationId xmlns:p14="http://schemas.microsoft.com/office/powerpoint/2010/main" val="41933677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923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Application of a Quantitative Methods degree within Industry</vt:lpstr>
      <vt:lpstr>Background </vt:lpstr>
      <vt:lpstr>What value has graduate studies provided? </vt:lpstr>
      <vt:lpstr>What value has graduate studies provided? </vt:lpstr>
      <vt:lpstr>How did I go from academic studies to industry?</vt:lpstr>
      <vt:lpstr>What is the job like?</vt:lpstr>
      <vt:lpstr>What is the job like?</vt:lpstr>
      <vt:lpstr>What is my job like?</vt:lpstr>
      <vt:lpstr>What about you, if you’re interested in industry?</vt:lpstr>
      <vt:lpstr>Hope that helps!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Ng</dc:creator>
  <cp:lastModifiedBy>Victoria</cp:lastModifiedBy>
  <cp:revision>31</cp:revision>
  <dcterms:created xsi:type="dcterms:W3CDTF">2017-03-03T21:53:53Z</dcterms:created>
  <dcterms:modified xsi:type="dcterms:W3CDTF">2017-03-06T14:12:59Z</dcterms:modified>
</cp:coreProperties>
</file>